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418" r:id="rId2"/>
    <p:sldId id="419" r:id="rId3"/>
    <p:sldId id="420" r:id="rId4"/>
    <p:sldId id="421" r:id="rId5"/>
    <p:sldId id="422" r:id="rId6"/>
    <p:sldId id="423" r:id="rId7"/>
    <p:sldId id="424" r:id="rId8"/>
    <p:sldId id="425" r:id="rId9"/>
    <p:sldId id="426" r:id="rId10"/>
    <p:sldId id="427" r:id="rId11"/>
    <p:sldId id="433" r:id="rId12"/>
    <p:sldId id="428" r:id="rId13"/>
    <p:sldId id="429" r:id="rId14"/>
    <p:sldId id="430" r:id="rId15"/>
    <p:sldId id="431" r:id="rId16"/>
    <p:sldId id="432" r:id="rId17"/>
  </p:sldIdLst>
  <p:sldSz cx="9144000" cy="6858000" type="screen4x3"/>
  <p:notesSz cx="6858000" cy="9144000"/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07D8D3"/>
    <a:srgbClr val="00FFFF"/>
    <a:srgbClr val="D1DFEA"/>
    <a:srgbClr val="9E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4245" autoAdjust="0"/>
  </p:normalViewPr>
  <p:slideViewPr>
    <p:cSldViewPr>
      <p:cViewPr varScale="1">
        <p:scale>
          <a:sx n="80" d="100"/>
          <a:sy n="80" d="100"/>
        </p:scale>
        <p:origin x="57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7C6C7-EC31-46CE-B4FD-880A3ED47794}" type="datetimeFigureOut">
              <a:rPr lang="ko-KR" altLang="en-US" smtClean="0"/>
              <a:pPr/>
              <a:t>2017-10-12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17573-2142-4C79-B0A0-8328DB7E72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25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A8ADFD5B-A66C-449C-B6E8-FB716D07777D}" type="datetimeFigureOut">
              <a:rPr lang="ko-KR" altLang="en-US"/>
              <a:pPr/>
              <a:t>2017-10-12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948213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gradFill flip="none" rotWithShape="1">
          <a:gsLst>
            <a:gs pos="20000">
              <a:srgbClr val="D1DFEA"/>
            </a:gs>
            <a:gs pos="50000">
              <a:schemeClr val="bg1"/>
            </a:gs>
            <a:gs pos="80000">
              <a:srgbClr val="D1DFE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157E-8DCB-4F70-A0AF-5EB586A91DD4}" type="datetime1">
              <a:rPr lang="en-US" altLang="ko-KR" smtClean="0"/>
              <a:pPr/>
              <a:t>10/12/2017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latinLnBrk="1"/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20025611">
            <a:off x="570789" y="1665214"/>
            <a:ext cx="7992000" cy="240065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5000" b="1" smtClean="0">
                <a:gradFill>
                  <a:gsLst>
                    <a:gs pos="25000">
                      <a:schemeClr val="accent5">
                        <a:alpha val="30000"/>
                      </a:schemeClr>
                    </a:gs>
                    <a:gs pos="50000">
                      <a:schemeClr val="bg1"/>
                    </a:gs>
                    <a:gs pos="75000">
                      <a:schemeClr val="accent5">
                        <a:alpha val="30000"/>
                      </a:schemeClr>
                    </a:gs>
                  </a:gsLst>
                  <a:lin ang="2700000" scaled="1"/>
                </a:gradFill>
              </a:rPr>
              <a:t>JSP 2.3</a:t>
            </a:r>
            <a:endParaRPr lang="ko-KR" altLang="en-US" sz="15000" b="1">
              <a:gradFill>
                <a:gsLst>
                  <a:gs pos="25000">
                    <a:schemeClr val="accent5">
                      <a:alpha val="30000"/>
                    </a:schemeClr>
                  </a:gs>
                  <a:gs pos="50000">
                    <a:schemeClr val="bg1"/>
                  </a:gs>
                  <a:gs pos="75000">
                    <a:schemeClr val="accent5">
                      <a:alpha val="30000"/>
                    </a:schemeClr>
                  </a:gs>
                </a:gsLst>
                <a:lin ang="2700000" scaled="1"/>
              </a:gra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10/12/2017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10/12/2017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00B0F0"/>
              </a:buClr>
              <a:buFont typeface="Wingdings 2" pitchFamily="18" charset="2"/>
              <a:buChar char=""/>
              <a:defRPr/>
            </a:lvl2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8CFA-92F5-41EE-A463-E0DE6FD27F4A}" type="datetime1">
              <a:rPr lang="ko-KR" altLang="en-US" smtClean="0"/>
              <a:pPr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981A-FA72-45C5-9A3B-D0EA313DEF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altLang="ko-KR" smtClean="0"/>
              <a:pPr/>
              <a:t>10/12/2017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2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10/12/2017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/>
          <a:lstStyle>
            <a:lvl1pPr algn="r">
              <a:defRPr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1124744"/>
            <a:ext cx="9144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10/12/2017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altLang="ko-KR" smtClean="0"/>
              <a:pPr/>
              <a:t>10/12/2017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rgbClr val="FFFFFF"/>
                </a:solidFill>
              </a:rPr>
              <a:pPr/>
              <a:t>‹#›</a:t>
            </a:fld>
            <a:endParaRPr kumimoji="1" 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altLang="ko-KR" smtClean="0"/>
              <a:pPr/>
              <a:t>10/12/2017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1" lang="ko-KR" smtClean="0">
                <a:solidFill>
                  <a:schemeClr val="tx2"/>
                </a:solidFill>
              </a:rPr>
              <a:pPr/>
              <a:t>‹#›</a:t>
            </a:fld>
            <a:endParaRPr kumimoji="1" 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10/12/2017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altLang="ko-KR" smtClean="0"/>
              <a:pPr/>
              <a:t>10/12/2017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6EA6-EFEA-4C30-9264-4F9291A5780D}" type="datetime1">
              <a:rPr lang="en-US" altLang="ko-KR" smtClean="0"/>
              <a:pPr/>
              <a:t>10/12/2017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latinLnBrk="1"/>
            <a:fld id="{8F82E0A0-C266-4798-8C8F-B9F91E9DA37E}" type="slidenum">
              <a:rPr kumimoji="1" lang="ko-KR" sz="1400" b="1" smtClean="0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1400" b="1">
              <a:solidFill>
                <a:srgbClr val="FFFFFF"/>
              </a:solidFill>
            </a:endParaRPr>
          </a:p>
        </p:txBody>
      </p:sp>
      <p:pic>
        <p:nvPicPr>
          <p:cNvPr id="7" name="그림 6" descr="물결1.jpg"/>
          <p:cNvPicPr>
            <a:picLocks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258"/>
            <a:ext cx="9144000" cy="68592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웹 애플리케이션의 작성이 쉬어지며</a:t>
            </a:r>
            <a:r>
              <a:rPr lang="en-US" altLang="ko-KR" sz="3200" smtClean="0">
                <a:solidFill>
                  <a:schemeClr val="tx1"/>
                </a:solidFill>
              </a:rPr>
              <a:t>,</a:t>
            </a:r>
            <a:r>
              <a:rPr lang="ko-KR" altLang="en-US" sz="3200" smtClean="0">
                <a:solidFill>
                  <a:schemeClr val="tx1"/>
                </a:solidFill>
              </a:rPr>
              <a:t> 자바스크립트나 </a:t>
            </a:r>
            <a:r>
              <a:rPr lang="en-US" altLang="ko-KR" sz="3200" smtClean="0">
                <a:solidFill>
                  <a:schemeClr val="tx1"/>
                </a:solidFill>
              </a:rPr>
              <a:t>Ajax </a:t>
            </a:r>
            <a:r>
              <a:rPr lang="ko-KR" altLang="en-US" sz="3200" smtClean="0">
                <a:solidFill>
                  <a:schemeClr val="tx1"/>
                </a:solidFill>
              </a:rPr>
              <a:t>및 </a:t>
            </a:r>
            <a:r>
              <a:rPr lang="en-US" altLang="ko-KR" sz="3200" smtClean="0">
                <a:solidFill>
                  <a:schemeClr val="tx1"/>
                </a:solidFill>
              </a:rPr>
              <a:t>DOM </a:t>
            </a:r>
            <a:r>
              <a:rPr lang="ko-KR" altLang="en-US" sz="3200" smtClean="0">
                <a:solidFill>
                  <a:schemeClr val="tx1"/>
                </a:solidFill>
              </a:rPr>
              <a:t>관련 작업을 간단히 처리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기능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HTML/DOM </a:t>
            </a:r>
            <a:r>
              <a:rPr lang="ko-KR" altLang="en-US" sz="2800" smtClean="0">
                <a:solidFill>
                  <a:schemeClr val="tx1"/>
                </a:solidFill>
              </a:rPr>
              <a:t>작업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CSS </a:t>
            </a:r>
            <a:r>
              <a:rPr lang="ko-KR" altLang="en-US" sz="2800" smtClean="0">
                <a:solidFill>
                  <a:schemeClr val="tx1"/>
                </a:solidFill>
              </a:rPr>
              <a:t>작업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HTML </a:t>
            </a:r>
            <a:r>
              <a:rPr lang="ko-KR" altLang="en-US" sz="2800" smtClean="0">
                <a:solidFill>
                  <a:schemeClr val="tx1"/>
                </a:solidFill>
              </a:rPr>
              <a:t>이벤트 처리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각종 효과 및 애니메이션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Ajax</a:t>
            </a:r>
            <a:endParaRPr lang="ko-KR" altLang="en-US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각종 유틸리티 등</a:t>
            </a: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1238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</a:t>
            </a:r>
            <a:r>
              <a:rPr lang="ko-KR" altLang="en-US" sz="3600" b="1" smtClean="0">
                <a:solidFill>
                  <a:srgbClr val="C00000"/>
                </a:solidFill>
              </a:rPr>
              <a:t>라이브러리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Ajax </a:t>
            </a:r>
            <a:r>
              <a:rPr lang="ko-KR" altLang="en-US" sz="3200" smtClean="0">
                <a:solidFill>
                  <a:schemeClr val="tx1"/>
                </a:solidFill>
              </a:rPr>
              <a:t>기능을 구현하는 메소드들을 제공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서버로부터 </a:t>
            </a:r>
            <a:r>
              <a:rPr lang="en-US" altLang="ko-KR" sz="2800" smtClean="0">
                <a:solidFill>
                  <a:schemeClr val="tx1"/>
                </a:solidFill>
              </a:rPr>
              <a:t>text, HTML, XML </a:t>
            </a:r>
            <a:r>
              <a:rPr lang="ko-KR" altLang="en-US" sz="2800" smtClean="0">
                <a:solidFill>
                  <a:schemeClr val="tx1"/>
                </a:solidFill>
              </a:rPr>
              <a:t>또는 </a:t>
            </a:r>
            <a:r>
              <a:rPr lang="en-US" altLang="ko-KR" sz="2800" smtClean="0">
                <a:solidFill>
                  <a:schemeClr val="tx1"/>
                </a:solidFill>
              </a:rPr>
              <a:t>JSON </a:t>
            </a:r>
            <a:r>
              <a:rPr lang="ko-KR" altLang="en-US" sz="2800" smtClean="0">
                <a:solidFill>
                  <a:schemeClr val="tx1"/>
                </a:solidFill>
              </a:rPr>
              <a:t>형태의 </a:t>
            </a:r>
            <a:r>
              <a:rPr lang="ko-KR" altLang="en-US" sz="2800" spc="-30" smtClean="0">
                <a:solidFill>
                  <a:schemeClr val="tx1"/>
                </a:solidFill>
              </a:rPr>
              <a:t>파일을 요청하고 응답 받을 수 있는 기능을 제공</a:t>
            </a:r>
            <a:endParaRPr lang="en-US" altLang="ko-KR" sz="2800" spc="-3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pc="-3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간단한 코드만으로 </a:t>
            </a:r>
            <a:r>
              <a:rPr lang="en-US" altLang="ko-KR" sz="3200" smtClean="0">
                <a:solidFill>
                  <a:schemeClr val="tx1"/>
                </a:solidFill>
              </a:rPr>
              <a:t>Ajax </a:t>
            </a:r>
            <a:r>
              <a:rPr lang="ko-KR" altLang="en-US" sz="3200" smtClean="0">
                <a:solidFill>
                  <a:schemeClr val="tx1"/>
                </a:solidFill>
              </a:rPr>
              <a:t>기능을 구현 가능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767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Ajax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fontAlgn="base"/>
            <a:r>
              <a:rPr lang="en-US" altLang="ko-KR" smtClean="0"/>
              <a:t>Ajax</a:t>
            </a:r>
            <a:r>
              <a:rPr lang="ko-KR" altLang="en-US" smtClean="0"/>
              <a:t>의</a:t>
            </a:r>
            <a:r>
              <a:rPr lang="en-US" altLang="ko-KR" smtClean="0"/>
              <a:t> </a:t>
            </a:r>
            <a:r>
              <a:rPr lang="ko-KR" altLang="en-US" smtClean="0"/>
              <a:t>개요 및 구조</a:t>
            </a:r>
            <a:endParaRPr lang="ko-KR" altLang="en-US" dirty="0" smtClean="0"/>
          </a:p>
        </p:txBody>
      </p:sp>
      <p:grpSp>
        <p:nvGrpSpPr>
          <p:cNvPr id="3" name="그룹 5"/>
          <p:cNvGrpSpPr/>
          <p:nvPr/>
        </p:nvGrpSpPr>
        <p:grpSpPr>
          <a:xfrm>
            <a:off x="3203848" y="205026"/>
            <a:ext cx="720000" cy="847710"/>
            <a:chOff x="2843888" y="205026"/>
            <a:chExt cx="720000" cy="847710"/>
          </a:xfrm>
        </p:grpSpPr>
        <p:pic>
          <p:nvPicPr>
            <p:cNvPr id="4" name="그림 3" descr="동글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115" y="1268760"/>
            <a:ext cx="8812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pc="-200" smtClean="0">
                <a:solidFill>
                  <a:srgbClr val="C00000"/>
                </a:solidFill>
              </a:rPr>
              <a:t>Ajax</a:t>
            </a:r>
            <a:r>
              <a:rPr lang="ko-KR" altLang="en-US" sz="3600" b="1" spc="-200" smtClean="0">
                <a:solidFill>
                  <a:srgbClr val="C00000"/>
                </a:solidFill>
              </a:rPr>
              <a:t>의</a:t>
            </a:r>
            <a:r>
              <a:rPr lang="en-US" altLang="ko-KR" sz="2000" b="1" spc="-200" smtClean="0">
                <a:solidFill>
                  <a:srgbClr val="C00000"/>
                </a:solidFill>
              </a:rPr>
              <a:t> </a:t>
            </a:r>
            <a:r>
              <a:rPr lang="ko-KR" altLang="en-US" sz="3600" b="1" spc="-200" smtClean="0">
                <a:solidFill>
                  <a:srgbClr val="C00000"/>
                </a:solidFill>
              </a:rPr>
              <a:t>비동기적</a:t>
            </a:r>
            <a:r>
              <a:rPr lang="ko-KR" altLang="en-US" sz="2000" b="1" spc="-200" smtClean="0">
                <a:solidFill>
                  <a:srgbClr val="C00000"/>
                </a:solidFill>
              </a:rPr>
              <a:t> </a:t>
            </a:r>
            <a:r>
              <a:rPr lang="ko-KR" altLang="en-US" sz="3600" b="1" spc="-200" smtClean="0">
                <a:solidFill>
                  <a:srgbClr val="C00000"/>
                </a:solidFill>
              </a:rPr>
              <a:t>통신의</a:t>
            </a:r>
            <a:r>
              <a:rPr lang="ko-KR" altLang="en-US" sz="2000" b="1" spc="-200" smtClean="0">
                <a:solidFill>
                  <a:srgbClr val="C00000"/>
                </a:solidFill>
              </a:rPr>
              <a:t> </a:t>
            </a:r>
            <a:r>
              <a:rPr lang="ko-KR" altLang="en-US" sz="3600" b="1" spc="-200" smtClean="0">
                <a:solidFill>
                  <a:srgbClr val="C00000"/>
                </a:solidFill>
              </a:rPr>
              <a:t>구조</a:t>
            </a:r>
            <a:r>
              <a:rPr lang="en-US" altLang="ko-KR" sz="3600" b="1" spc="-200" smtClean="0">
                <a:solidFill>
                  <a:srgbClr val="C00000"/>
                </a:solidFill>
              </a:rPr>
              <a:t>(</a:t>
            </a:r>
            <a:r>
              <a:rPr lang="ko-KR" altLang="en-US" sz="3600" b="1" spc="-200" smtClean="0">
                <a:solidFill>
                  <a:srgbClr val="C00000"/>
                </a:solidFill>
              </a:rPr>
              <a:t>데이터의</a:t>
            </a:r>
            <a:r>
              <a:rPr lang="ko-KR" altLang="en-US" sz="2000" b="1" spc="-200" smtClean="0">
                <a:solidFill>
                  <a:srgbClr val="C00000"/>
                </a:solidFill>
              </a:rPr>
              <a:t> </a:t>
            </a:r>
            <a:r>
              <a:rPr lang="ko-KR" altLang="en-US" sz="3600" b="1" spc="-200" smtClean="0">
                <a:solidFill>
                  <a:srgbClr val="C00000"/>
                </a:solidFill>
              </a:rPr>
              <a:t>흐름</a:t>
            </a:r>
            <a:r>
              <a:rPr lang="en-US" altLang="ko-KR" sz="3600" b="1" spc="-200" smtClean="0">
                <a:solidFill>
                  <a:srgbClr val="C00000"/>
                </a:solidFill>
              </a:rPr>
              <a:t>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835" y="2147983"/>
            <a:ext cx="6480000" cy="4089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3334706" y="6280978"/>
            <a:ext cx="2475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00AEEF"/>
                </a:solidFill>
              </a:rPr>
              <a:t>▲</a:t>
            </a:r>
            <a:r>
              <a:rPr lang="ko-KR" altLang="en-US" sz="2000" smtClean="0"/>
              <a:t> </a:t>
            </a:r>
            <a:r>
              <a:rPr lang="en-US" altLang="ko-KR" sz="2000" smtClean="0"/>
              <a:t>Ajax</a:t>
            </a:r>
            <a:r>
              <a:rPr lang="ko-KR" altLang="en-US" sz="2000" smtClean="0"/>
              <a:t>의 동작 방식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8319825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서버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요청과 관련된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.load() : </a:t>
            </a:r>
            <a:r>
              <a:rPr lang="ko-KR" altLang="en-US" sz="2800" smtClean="0">
                <a:solidFill>
                  <a:schemeClr val="tx1"/>
                </a:solidFill>
              </a:rPr>
              <a:t>서버로 데이터를 요청하고 </a:t>
            </a:r>
            <a:r>
              <a:rPr lang="en-US" altLang="ko-KR" sz="2800" smtClean="0">
                <a:solidFill>
                  <a:schemeClr val="tx1"/>
                </a:solidFill>
              </a:rPr>
              <a:t>HTML </a:t>
            </a:r>
            <a:r>
              <a:rPr lang="ko-KR" altLang="en-US" sz="2800" smtClean="0">
                <a:solidFill>
                  <a:schemeClr val="tx1"/>
                </a:solidFill>
              </a:rPr>
              <a:t>엘리먼트에 응답받은 결과를 로드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응답 받은 결과를 화면에 표시해야 하는 로그인폼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회원가입 폼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글 목록 등을 실행할 때 주로 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사용 예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5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$( "#result" ).load( "ajax/test.html" );</a:t>
            </a:r>
            <a:endParaRPr lang="ko-KR" altLang="en-US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767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Ajax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서버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요청과 관련된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$.get() : </a:t>
            </a:r>
            <a:r>
              <a:rPr lang="ko-KR" altLang="en-US" sz="2800" smtClean="0">
                <a:solidFill>
                  <a:schemeClr val="tx1"/>
                </a:solidFill>
              </a:rPr>
              <a:t>서버로 </a:t>
            </a:r>
            <a:r>
              <a:rPr lang="en-US" altLang="ko-KR" sz="2800" smtClean="0">
                <a:solidFill>
                  <a:schemeClr val="tx1"/>
                </a:solidFill>
              </a:rPr>
              <a:t>HTTP get </a:t>
            </a:r>
            <a:r>
              <a:rPr lang="ko-KR" altLang="en-US" sz="2800" smtClean="0">
                <a:solidFill>
                  <a:schemeClr val="tx1"/>
                </a:solidFill>
              </a:rPr>
              <a:t>방식의 요청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pc="-50" smtClean="0">
                <a:solidFill>
                  <a:schemeClr val="tx1"/>
                </a:solidFill>
              </a:rPr>
              <a:t>.load() </a:t>
            </a:r>
            <a:r>
              <a:rPr lang="ko-KR" altLang="en-US" sz="2800" spc="-50" smtClean="0">
                <a:solidFill>
                  <a:schemeClr val="tx1"/>
                </a:solidFill>
              </a:rPr>
              <a:t>메소드를 사용하는 것과 결과가 거의 같음</a:t>
            </a:r>
            <a:endParaRPr lang="en-US" altLang="ko-KR" sz="2800" spc="-5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pc="-5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사용 예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$.get( "ajax/test.html", function(){});</a:t>
            </a: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767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Ajax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서버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요청과 관련된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$.post() : </a:t>
            </a:r>
            <a:r>
              <a:rPr lang="ko-KR" altLang="en-US" sz="2800" smtClean="0">
                <a:solidFill>
                  <a:schemeClr val="tx1"/>
                </a:solidFill>
              </a:rPr>
              <a:t>서버로 </a:t>
            </a:r>
            <a:r>
              <a:rPr lang="en-US" altLang="ko-KR" sz="2800" smtClean="0">
                <a:solidFill>
                  <a:schemeClr val="tx1"/>
                </a:solidFill>
              </a:rPr>
              <a:t>HTTP post </a:t>
            </a:r>
            <a:r>
              <a:rPr lang="ko-KR" altLang="en-US" sz="2800" smtClean="0">
                <a:solidFill>
                  <a:schemeClr val="tx1"/>
                </a:solidFill>
              </a:rPr>
              <a:t>방식의 요청을 함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사용 예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$.post( "ajax/test.jsp", 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{//</a:t>
            </a:r>
            <a:r>
              <a:rPr lang="ko-KR" altLang="en-US" sz="2400" smtClean="0">
                <a:solidFill>
                  <a:schemeClr val="tx1"/>
                </a:solidFill>
              </a:rPr>
              <a:t>전송할 파라미터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   name:"kingdora",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   status:"homebody "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 },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    function(data, status){}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);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767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Ajax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서버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요청과 관련된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$.ajax() : </a:t>
            </a:r>
            <a:r>
              <a:rPr lang="ko-KR" altLang="en-US" sz="2800" smtClean="0">
                <a:solidFill>
                  <a:schemeClr val="tx1"/>
                </a:solidFill>
              </a:rPr>
              <a:t>비동기 </a:t>
            </a:r>
            <a:r>
              <a:rPr lang="en-US" altLang="ko-KR" sz="2800" smtClean="0">
                <a:solidFill>
                  <a:schemeClr val="tx1"/>
                </a:solidFill>
              </a:rPr>
              <a:t>Ajax </a:t>
            </a:r>
            <a:r>
              <a:rPr lang="ko-KR" altLang="en-US" sz="2800" smtClean="0">
                <a:solidFill>
                  <a:schemeClr val="tx1"/>
                </a:solidFill>
              </a:rPr>
              <a:t>요청을 수행함</a:t>
            </a:r>
            <a:r>
              <a:rPr lang="en-US" altLang="ko-KR" sz="2800" smtClean="0">
                <a:solidFill>
                  <a:schemeClr val="tx1"/>
                </a:solidFill>
              </a:rPr>
              <a:t>. get, post</a:t>
            </a:r>
            <a:r>
              <a:rPr lang="ko-KR" altLang="en-US" sz="2800" smtClean="0">
                <a:solidFill>
                  <a:schemeClr val="tx1"/>
                </a:solidFill>
              </a:rPr>
              <a:t>방식을 지정해서 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주로 로그인 처리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회원가입처리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글쓰기처리 등과 같이 </a:t>
            </a:r>
            <a:r>
              <a:rPr lang="en-US" altLang="ko-KR" sz="2800" smtClean="0">
                <a:solidFill>
                  <a:schemeClr val="tx1"/>
                </a:solidFill>
              </a:rPr>
              <a:t>DB</a:t>
            </a:r>
            <a:r>
              <a:rPr lang="ko-KR" altLang="en-US" sz="2800" smtClean="0">
                <a:solidFill>
                  <a:schemeClr val="tx1"/>
                </a:solidFill>
              </a:rPr>
              <a:t>와 연동 후 처리 결과만을 반환하는 경우에 사용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ko-KR" altLang="en-US" sz="28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767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Ajax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서버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요청과 관련된 메소드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lvl="1" fontAlgn="base"/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사용 예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$.ajax({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	type: "POST",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	url: "loginPro.jsp",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	data: query,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	success: function(data){}</a:t>
            </a:r>
          </a:p>
          <a:p>
            <a:pPr marL="809625" lvl="3" indent="-266700" fontAlgn="base">
              <a:buNone/>
            </a:pPr>
            <a:r>
              <a:rPr lang="en-US" altLang="ko-KR" sz="2400" smtClean="0">
                <a:solidFill>
                  <a:schemeClr val="tx1"/>
                </a:solidFill>
              </a:rPr>
              <a:t>});</a:t>
            </a:r>
          </a:p>
          <a:p>
            <a:pPr marL="809625" lvl="3" indent="-266700" fontAlgn="base">
              <a:buNone/>
            </a:pP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2767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Ajax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방법 </a:t>
            </a:r>
            <a:r>
              <a:rPr lang="en-US" altLang="ko-KR" sz="3200" smtClean="0">
                <a:solidFill>
                  <a:schemeClr val="tx1"/>
                </a:solidFill>
              </a:rPr>
              <a:t>1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http://jquery.com/ </a:t>
            </a:r>
            <a:r>
              <a:rPr lang="ko-KR" altLang="en-US" sz="2800" smtClean="0">
                <a:solidFill>
                  <a:schemeClr val="tx1"/>
                </a:solidFill>
              </a:rPr>
              <a:t>사이트에서 최신 라이브러리를 다운로드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pc="-30" smtClean="0">
                <a:solidFill>
                  <a:schemeClr val="tx1"/>
                </a:solidFill>
              </a:rPr>
              <a:t>[</a:t>
            </a:r>
            <a:r>
              <a:rPr lang="ko-KR" altLang="en-US" sz="2800" spc="-30" smtClean="0">
                <a:solidFill>
                  <a:schemeClr val="tx1"/>
                </a:solidFill>
              </a:rPr>
              <a:t>프로젝트</a:t>
            </a:r>
            <a:r>
              <a:rPr lang="en-US" altLang="ko-KR" sz="2800" spc="-30" smtClean="0">
                <a:solidFill>
                  <a:schemeClr val="tx1"/>
                </a:solidFill>
              </a:rPr>
              <a:t>]-[Webcontent]-[js]</a:t>
            </a:r>
            <a:r>
              <a:rPr lang="ko-KR" altLang="en-US" sz="2800" spc="-30" smtClean="0">
                <a:solidFill>
                  <a:schemeClr val="tx1"/>
                </a:solidFill>
              </a:rPr>
              <a:t>에 라이브러리 배치</a:t>
            </a:r>
            <a:endParaRPr lang="en-US" altLang="ko-KR" sz="2800" spc="-3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pc="-3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웹 페이지에 </a:t>
            </a:r>
            <a:r>
              <a:rPr lang="en-US" altLang="ko-KR" sz="2800" smtClean="0">
                <a:solidFill>
                  <a:schemeClr val="tx1"/>
                </a:solidFill>
              </a:rPr>
              <a:t>&lt;script&gt; </a:t>
            </a:r>
            <a:r>
              <a:rPr lang="ko-KR" altLang="en-US" sz="2800" smtClean="0">
                <a:solidFill>
                  <a:schemeClr val="tx1"/>
                </a:solidFill>
              </a:rPr>
              <a:t>코드 추가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b="1" smtClean="0">
                <a:solidFill>
                  <a:schemeClr val="tx1"/>
                </a:solidFill>
              </a:rPr>
              <a:t>&lt;script src="../js/jquery-1.11.0.min.js"&gt;&lt;/script&gt;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b="1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3824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</a:t>
            </a:r>
            <a:r>
              <a:rPr lang="ko-KR" altLang="en-US" sz="3600" b="1" smtClean="0">
                <a:solidFill>
                  <a:srgbClr val="C00000"/>
                </a:solidFill>
              </a:rPr>
              <a:t>사용 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방법 </a:t>
            </a:r>
            <a:r>
              <a:rPr lang="en-US" altLang="ko-KR" sz="3200" smtClean="0">
                <a:solidFill>
                  <a:schemeClr val="tx1"/>
                </a:solidFill>
              </a:rPr>
              <a:t>2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http://jquery.com/ </a:t>
            </a:r>
            <a:r>
              <a:rPr lang="ko-KR" altLang="en-US" sz="2800" smtClean="0">
                <a:solidFill>
                  <a:schemeClr val="tx1"/>
                </a:solidFill>
              </a:rPr>
              <a:t>사이트에서 최신 </a:t>
            </a:r>
            <a:r>
              <a:rPr lang="en-US" altLang="ko-KR" sz="2800" smtClean="0">
                <a:solidFill>
                  <a:schemeClr val="tx1"/>
                </a:solidFill>
              </a:rPr>
              <a:t>CDN </a:t>
            </a:r>
            <a:r>
              <a:rPr lang="ko-KR" altLang="en-US" sz="2800" smtClean="0">
                <a:solidFill>
                  <a:schemeClr val="tx1"/>
                </a:solidFill>
              </a:rPr>
              <a:t>경로 복사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웹 페이지에 </a:t>
            </a:r>
            <a:r>
              <a:rPr lang="en-US" altLang="ko-KR" sz="2800" smtClean="0">
                <a:solidFill>
                  <a:schemeClr val="tx1"/>
                </a:solidFill>
              </a:rPr>
              <a:t>&lt;script&gt; </a:t>
            </a:r>
            <a:r>
              <a:rPr lang="ko-KR" altLang="en-US" sz="2800" smtClean="0">
                <a:solidFill>
                  <a:schemeClr val="tx1"/>
                </a:solidFill>
              </a:rPr>
              <a:t>코드 추가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b="1" smtClean="0">
                <a:solidFill>
                  <a:schemeClr val="tx1"/>
                </a:solidFill>
              </a:rPr>
              <a:t>&lt;script src="http://code.jquery.com/jquery-1.11.0.min.js"&gt;&lt;/script&gt;</a:t>
            </a:r>
            <a:endParaRPr lang="en-US" altLang="ko-KR" sz="2800" b="1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b="1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b="1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3824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</a:t>
            </a:r>
            <a:r>
              <a:rPr lang="ko-KR" altLang="en-US" sz="3600" b="1" smtClean="0">
                <a:solidFill>
                  <a:srgbClr val="C00000"/>
                </a:solidFill>
              </a:rPr>
              <a:t>사용 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기본 문법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선택한 엘리먼트에 어떤 동작을 수행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$(selector).action()</a:t>
            </a: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$ : jQuery</a:t>
            </a:r>
            <a:r>
              <a:rPr lang="ko-KR" altLang="en-US" sz="2400" smtClean="0">
                <a:solidFill>
                  <a:schemeClr val="tx1"/>
                </a:solidFill>
              </a:rPr>
              <a:t>에서 정의 및 접근에 사용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(selector) : HTML </a:t>
            </a:r>
            <a:r>
              <a:rPr lang="ko-KR" altLang="en-US" sz="2400" smtClean="0">
                <a:solidFill>
                  <a:schemeClr val="tx1"/>
                </a:solidFill>
              </a:rPr>
              <a:t>엘리먼트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action() : </a:t>
            </a:r>
            <a:r>
              <a:rPr lang="ko-KR" altLang="en-US" sz="2400" smtClean="0">
                <a:solidFill>
                  <a:schemeClr val="tx1"/>
                </a:solidFill>
              </a:rPr>
              <a:t>해당 엘리먼트에서 수행할 동작</a:t>
            </a:r>
            <a:endParaRPr lang="en-US" altLang="ko-KR" sz="2800" b="1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800" b="1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285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</a:t>
            </a:r>
            <a:r>
              <a:rPr lang="ko-KR" altLang="en-US" sz="3600" b="1" smtClean="0">
                <a:solidFill>
                  <a:srgbClr val="C00000"/>
                </a:solidFill>
              </a:rPr>
              <a:t>기본 사용법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실렉터 </a:t>
            </a:r>
            <a:r>
              <a:rPr lang="en-US" altLang="ko-KR" sz="3200" smtClean="0">
                <a:solidFill>
                  <a:schemeClr val="tx1"/>
                </a:solidFill>
              </a:rPr>
              <a:t>- HTML </a:t>
            </a:r>
            <a:r>
              <a:rPr lang="ko-KR" altLang="en-US" sz="3200" smtClean="0">
                <a:solidFill>
                  <a:schemeClr val="tx1"/>
                </a:solidFill>
              </a:rPr>
              <a:t>엘리먼트에 접근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엘리먼트를 선택해 작업을 처리하기 위해 사용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$</a:t>
            </a:r>
            <a:r>
              <a:rPr lang="ko-KR" altLang="en-US" sz="3200" smtClean="0">
                <a:solidFill>
                  <a:schemeClr val="tx1"/>
                </a:solidFill>
              </a:rPr>
              <a:t>로 시작해 </a:t>
            </a:r>
            <a:r>
              <a:rPr lang="en-US" altLang="ko-KR" sz="3200" smtClean="0">
                <a:solidFill>
                  <a:schemeClr val="tx1"/>
                </a:solidFill>
              </a:rPr>
              <a:t>$()</a:t>
            </a:r>
            <a:r>
              <a:rPr lang="ko-KR" altLang="en-US" sz="3200" smtClean="0">
                <a:solidFill>
                  <a:schemeClr val="tx1"/>
                </a:solidFill>
              </a:rPr>
              <a:t>와 같은 형태로 사용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en-US" altLang="ko-KR" sz="2800" smtClean="0">
                <a:solidFill>
                  <a:schemeClr val="tx1"/>
                </a:solidFill>
              </a:rPr>
              <a:t>( ) </a:t>
            </a:r>
            <a:r>
              <a:rPr lang="ko-KR" altLang="en-US" sz="2800" smtClean="0">
                <a:solidFill>
                  <a:schemeClr val="tx1"/>
                </a:solidFill>
              </a:rPr>
              <a:t>안에는 엘리먼트명</a:t>
            </a:r>
            <a:r>
              <a:rPr lang="en-US" altLang="ko-KR" sz="2800" smtClean="0">
                <a:solidFill>
                  <a:schemeClr val="tx1"/>
                </a:solidFill>
              </a:rPr>
              <a:t>, </a:t>
            </a:r>
            <a:r>
              <a:rPr lang="ko-KR" altLang="en-US" sz="2800" smtClean="0">
                <a:solidFill>
                  <a:schemeClr val="tx1"/>
                </a:solidFill>
              </a:rPr>
              <a:t>엘리먼트의 </a:t>
            </a:r>
            <a:r>
              <a:rPr lang="en-US" altLang="ko-KR" sz="2800" smtClean="0">
                <a:solidFill>
                  <a:schemeClr val="tx1"/>
                </a:solidFill>
              </a:rPr>
              <a:t>id</a:t>
            </a:r>
            <a:r>
              <a:rPr lang="ko-KR" altLang="en-US" sz="2800" smtClean="0">
                <a:solidFill>
                  <a:schemeClr val="tx1"/>
                </a:solidFill>
              </a:rPr>
              <a:t>속성 값</a:t>
            </a:r>
            <a:r>
              <a:rPr lang="en-US" altLang="ko-KR" sz="2800" smtClean="0">
                <a:solidFill>
                  <a:schemeClr val="tx1"/>
                </a:solidFill>
              </a:rPr>
              <a:t>, class</a:t>
            </a:r>
            <a:r>
              <a:rPr lang="ko-KR" altLang="en-US" sz="2800" smtClean="0">
                <a:solidFill>
                  <a:schemeClr val="tx1"/>
                </a:solidFill>
              </a:rPr>
              <a:t>속성의 값 등이 올 수 있음</a:t>
            </a:r>
            <a:endParaRPr lang="en-US" altLang="ko-KR" sz="28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ko-KR" altLang="en-US" sz="2400" smtClean="0">
                <a:solidFill>
                  <a:schemeClr val="tx1"/>
                </a:solidFill>
              </a:rPr>
              <a:t>엘리먼트명 사용 </a:t>
            </a:r>
            <a:r>
              <a:rPr lang="en-US" altLang="ko-KR" sz="2400" smtClean="0">
                <a:solidFill>
                  <a:schemeClr val="tx1"/>
                </a:solidFill>
              </a:rPr>
              <a:t>: $("p")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id</a:t>
            </a:r>
            <a:r>
              <a:rPr lang="ko-KR" altLang="en-US" sz="2400" smtClean="0">
                <a:solidFill>
                  <a:schemeClr val="tx1"/>
                </a:solidFill>
              </a:rPr>
              <a:t>속성값 사용</a:t>
            </a:r>
            <a:r>
              <a:rPr lang="en-US" altLang="ko-KR" sz="2400" smtClean="0">
                <a:solidFill>
                  <a:schemeClr val="tx1"/>
                </a:solidFill>
              </a:rPr>
              <a:t>: $("#test")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class</a:t>
            </a:r>
            <a:r>
              <a:rPr lang="ko-KR" altLang="en-US" sz="2400" smtClean="0">
                <a:solidFill>
                  <a:schemeClr val="tx1"/>
                </a:solidFill>
              </a:rPr>
              <a:t>속성값 사용</a:t>
            </a:r>
            <a:r>
              <a:rPr lang="en-US" altLang="ko-KR" sz="2400" smtClean="0">
                <a:solidFill>
                  <a:schemeClr val="tx1"/>
                </a:solidFill>
              </a:rPr>
              <a:t>: $(".t1“)</a:t>
            </a:r>
            <a:endParaRPr lang="ko-KR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285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</a:t>
            </a:r>
            <a:r>
              <a:rPr lang="ko-KR" altLang="en-US" sz="3600" b="1" smtClean="0">
                <a:solidFill>
                  <a:srgbClr val="C00000"/>
                </a:solidFill>
              </a:rPr>
              <a:t>기본 사용법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en-US" altLang="ko-KR" sz="3200" smtClean="0">
                <a:solidFill>
                  <a:schemeClr val="tx1"/>
                </a:solidFill>
              </a:rPr>
              <a:t>HTML </a:t>
            </a:r>
            <a:r>
              <a:rPr lang="ko-KR" altLang="en-US" sz="3200" smtClean="0">
                <a:solidFill>
                  <a:schemeClr val="tx1"/>
                </a:solidFill>
              </a:rPr>
              <a:t>엘리먼트의</a:t>
            </a:r>
            <a:r>
              <a:rPr lang="en-US" altLang="ko-KR" sz="3200" smtClean="0">
                <a:solidFill>
                  <a:schemeClr val="tx1"/>
                </a:solidFill>
              </a:rPr>
              <a:t> </a:t>
            </a:r>
            <a:r>
              <a:rPr lang="ko-KR" altLang="en-US" sz="3200" smtClean="0">
                <a:solidFill>
                  <a:schemeClr val="tx1"/>
                </a:solidFill>
              </a:rPr>
              <a:t>내용에 접근</a:t>
            </a:r>
            <a:r>
              <a:rPr lang="en-US" altLang="ko-KR" sz="3200" smtClean="0">
                <a:solidFill>
                  <a:schemeClr val="tx1"/>
                </a:solidFill>
              </a:rPr>
              <a:t>-get/set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mtClean="0">
                <a:solidFill>
                  <a:schemeClr val="tx1"/>
                </a:solidFill>
              </a:rPr>
              <a:t>엘리먼트의 내용에 접근하려면 메소드를 사용</a:t>
            </a:r>
            <a:endParaRPr lang="en-US" altLang="ko-KR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text() : </a:t>
            </a:r>
            <a:r>
              <a:rPr lang="ko-KR" altLang="en-US" sz="2400" smtClean="0">
                <a:solidFill>
                  <a:schemeClr val="tx1"/>
                </a:solidFill>
              </a:rPr>
              <a:t>선택한 엘리먼트의 내용을 텍스트 형태로 지정하거나 얻어냄</a:t>
            </a:r>
            <a:r>
              <a:rPr lang="en-US" altLang="ko-KR" sz="2400" smtClean="0">
                <a:solidFill>
                  <a:schemeClr val="tx1"/>
                </a:solidFill>
              </a:rPr>
              <a:t>. (</a:t>
            </a:r>
            <a:r>
              <a:rPr lang="ko-KR" altLang="en-US" sz="2400" smtClean="0">
                <a:solidFill>
                  <a:schemeClr val="tx1"/>
                </a:solidFill>
              </a:rPr>
              <a:t>예</a:t>
            </a:r>
            <a:r>
              <a:rPr lang="en-US" altLang="ko-KR" sz="2400" smtClean="0">
                <a:solidFill>
                  <a:schemeClr val="tx1"/>
                </a:solidFill>
              </a:rPr>
              <a:t>) $("p").text(); , $("p").text(“</a:t>
            </a:r>
            <a:r>
              <a:rPr lang="ko-KR" altLang="en-US" sz="2400" smtClean="0">
                <a:solidFill>
                  <a:schemeClr val="tx1"/>
                </a:solidFill>
              </a:rPr>
              <a:t>작업”</a:t>
            </a:r>
            <a:r>
              <a:rPr lang="en-US" altLang="ko-KR" sz="2400" smtClean="0">
                <a:solidFill>
                  <a:schemeClr val="tx1"/>
                </a:solidFill>
              </a:rPr>
              <a:t>);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html() : </a:t>
            </a:r>
            <a:r>
              <a:rPr lang="ko-KR" altLang="en-US" sz="2400" smtClean="0">
                <a:solidFill>
                  <a:schemeClr val="tx1"/>
                </a:solidFill>
              </a:rPr>
              <a:t>선택한 엘리먼트의 내용을 </a:t>
            </a:r>
            <a:r>
              <a:rPr lang="en-US" altLang="ko-KR" sz="2400" smtClean="0">
                <a:solidFill>
                  <a:schemeClr val="tx1"/>
                </a:solidFill>
              </a:rPr>
              <a:t>HTML </a:t>
            </a:r>
            <a:r>
              <a:rPr lang="ko-KR" altLang="en-US" sz="2400" smtClean="0">
                <a:solidFill>
                  <a:schemeClr val="tx1"/>
                </a:solidFill>
              </a:rPr>
              <a:t>태그를 포함하여 지정하거나 얻어냄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val() : </a:t>
            </a:r>
            <a:r>
              <a:rPr lang="ko-KR" altLang="en-US" sz="2400" smtClean="0">
                <a:solidFill>
                  <a:schemeClr val="tx1"/>
                </a:solidFill>
              </a:rPr>
              <a:t>폼 필드의 값을 지정하거나 얻어냄</a:t>
            </a:r>
            <a:endParaRPr lang="en-US" altLang="ko-KR" sz="24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endParaRPr lang="en-US" altLang="ko-KR" sz="24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285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</a:t>
            </a:r>
            <a:r>
              <a:rPr lang="ko-KR" altLang="en-US" sz="3600" b="1" smtClean="0">
                <a:solidFill>
                  <a:srgbClr val="C00000"/>
                </a:solidFill>
              </a:rPr>
              <a:t>기본 사용법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dirty="0" smtClean="0">
                <a:solidFill>
                  <a:schemeClr val="tx1"/>
                </a:solidFill>
              </a:rPr>
              <a:t>이벤트</a:t>
            </a:r>
            <a:endParaRPr lang="en-US" altLang="ko-KR" sz="3200" dirty="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pc="-180" dirty="0" smtClean="0">
                <a:solidFill>
                  <a:schemeClr val="tx1"/>
                </a:solidFill>
              </a:rPr>
              <a:t>웹 페이지에서 발생한 이벤트를 제어하는 방법 제공</a:t>
            </a:r>
            <a:endParaRPr lang="en-US" altLang="ko-KR" sz="2800" spc="-180" dirty="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pc="-180" dirty="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pc="-180" dirty="0" smtClean="0">
                <a:solidFill>
                  <a:schemeClr val="tx1"/>
                </a:solidFill>
              </a:rPr>
              <a:t>종류</a:t>
            </a:r>
            <a:endParaRPr lang="en-US" altLang="ko-KR" spc="-180" dirty="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dirty="0" smtClean="0">
                <a:solidFill>
                  <a:schemeClr val="tx1"/>
                </a:solidFill>
              </a:rPr>
              <a:t>click : 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엘리먼트를</a:t>
            </a:r>
            <a:r>
              <a:rPr lang="ko-KR" altLang="en-US" sz="2400" dirty="0" smtClean="0">
                <a:solidFill>
                  <a:schemeClr val="tx1"/>
                </a:solidFill>
              </a:rPr>
              <a:t> 클릭 시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dirty="0" err="1" smtClean="0">
                <a:solidFill>
                  <a:schemeClr val="tx1"/>
                </a:solidFill>
              </a:rPr>
              <a:t>dblclick</a:t>
            </a:r>
            <a:r>
              <a:rPr lang="en-US" altLang="ko-KR" sz="2400" dirty="0" smtClean="0">
                <a:solidFill>
                  <a:schemeClr val="tx1"/>
                </a:solidFill>
              </a:rPr>
              <a:t> : 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엘리먼트를</a:t>
            </a:r>
            <a:r>
              <a:rPr lang="ko-KR" altLang="en-US" sz="2400" dirty="0" smtClean="0">
                <a:solidFill>
                  <a:schemeClr val="tx1"/>
                </a:solidFill>
              </a:rPr>
              <a:t> 더블 클릭 시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dirty="0" err="1" smtClean="0">
                <a:solidFill>
                  <a:schemeClr val="tx1"/>
                </a:solidFill>
              </a:rPr>
              <a:t>mouseenter</a:t>
            </a:r>
            <a:r>
              <a:rPr lang="en-US" altLang="ko-KR" sz="2400" dirty="0" smtClean="0">
                <a:solidFill>
                  <a:schemeClr val="tx1"/>
                </a:solidFill>
              </a:rPr>
              <a:t> : 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엘리먼트에</a:t>
            </a:r>
            <a:r>
              <a:rPr lang="ko-KR" altLang="en-US" sz="2400" dirty="0" smtClean="0">
                <a:solidFill>
                  <a:schemeClr val="tx1"/>
                </a:solidFill>
              </a:rPr>
              <a:t> 마우스 포인터가 위치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dirty="0" err="1" smtClean="0">
                <a:solidFill>
                  <a:schemeClr val="tx1"/>
                </a:solidFill>
              </a:rPr>
              <a:t>mouseleave</a:t>
            </a:r>
            <a:r>
              <a:rPr lang="en-US" altLang="ko-KR" sz="2400" dirty="0" smtClean="0">
                <a:solidFill>
                  <a:schemeClr val="tx1"/>
                </a:solidFill>
              </a:rPr>
              <a:t> :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엘리먼트에</a:t>
            </a:r>
            <a:r>
              <a:rPr lang="ko-KR" altLang="en-US" sz="2400" dirty="0" smtClean="0">
                <a:solidFill>
                  <a:schemeClr val="tx1"/>
                </a:solidFill>
              </a:rPr>
              <a:t> 위치된 마우스 포인터가 나가면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dirty="0" smtClean="0">
                <a:solidFill>
                  <a:schemeClr val="tx1"/>
                </a:solidFill>
              </a:rPr>
              <a:t>keypress : </a:t>
            </a:r>
            <a:r>
              <a:rPr lang="ko-KR" altLang="en-US" sz="2400" dirty="0" smtClean="0">
                <a:solidFill>
                  <a:schemeClr val="tx1"/>
                </a:solidFill>
              </a:rPr>
              <a:t>키보드를 눌렀다 놓으면 발생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285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</a:t>
            </a:r>
            <a:r>
              <a:rPr lang="ko-KR" altLang="en-US" sz="3600" b="1" smtClean="0">
                <a:solidFill>
                  <a:srgbClr val="C00000"/>
                </a:solidFill>
              </a:rPr>
              <a:t>기본 사용법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이벤트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pc="-180" smtClean="0">
                <a:solidFill>
                  <a:schemeClr val="tx1"/>
                </a:solidFill>
              </a:rPr>
              <a:t>웹 페이지에서 발생한 이벤트를 제어하는 방법 제공</a:t>
            </a:r>
            <a:endParaRPr lang="en-US" altLang="ko-KR" sz="2800" spc="-18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pc="-18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pc="-180" smtClean="0">
                <a:solidFill>
                  <a:schemeClr val="tx1"/>
                </a:solidFill>
              </a:rPr>
              <a:t>종류</a:t>
            </a:r>
            <a:endParaRPr lang="en-US" altLang="ko-KR" spc="-18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keydown : </a:t>
            </a:r>
            <a:r>
              <a:rPr lang="ko-KR" altLang="en-US" sz="2400" smtClean="0">
                <a:solidFill>
                  <a:schemeClr val="tx1"/>
                </a:solidFill>
              </a:rPr>
              <a:t>키보드를 누르면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keyup : </a:t>
            </a:r>
            <a:r>
              <a:rPr lang="ko-KR" altLang="en-US" sz="2400" smtClean="0">
                <a:solidFill>
                  <a:schemeClr val="tx1"/>
                </a:solidFill>
              </a:rPr>
              <a:t>눌린 키보드를 놓으면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submit : </a:t>
            </a:r>
            <a:r>
              <a:rPr lang="ko-KR" altLang="en-US" sz="2400" smtClean="0">
                <a:solidFill>
                  <a:schemeClr val="tx1"/>
                </a:solidFill>
              </a:rPr>
              <a:t>폼을 전송 시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change : </a:t>
            </a:r>
            <a:r>
              <a:rPr lang="ko-KR" altLang="en-US" sz="2400" smtClean="0">
                <a:solidFill>
                  <a:schemeClr val="tx1"/>
                </a:solidFill>
              </a:rPr>
              <a:t>폼 엘리먼트가 변경되면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focus : </a:t>
            </a:r>
            <a:r>
              <a:rPr lang="ko-KR" altLang="en-US" sz="2400" smtClean="0">
                <a:solidFill>
                  <a:schemeClr val="tx1"/>
                </a:solidFill>
              </a:rPr>
              <a:t>폼 엘리먼트의 포커스가 위치되면 발생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285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</a:t>
            </a:r>
            <a:r>
              <a:rPr lang="ko-KR" altLang="en-US" sz="3600" b="1" smtClean="0">
                <a:solidFill>
                  <a:srgbClr val="C00000"/>
                </a:solidFill>
              </a:rPr>
              <a:t>기본 사용법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7245" y="1971675"/>
            <a:ext cx="8460000" cy="4680000"/>
          </a:xfrm>
          <a:prstGeom prst="roundRect">
            <a:avLst>
              <a:gd name="adj" fmla="val 4733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5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1"/>
          </a:gradFill>
          <a:ln>
            <a:noFill/>
          </a:ln>
          <a:effectLst>
            <a:outerShdw blurRad="44450" dist="27940" dir="5400000" algn="ctr">
              <a:srgbClr val="000000">
                <a:alpha val="36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 contourW="12700">
            <a:bevelT w="50800" h="50800"/>
            <a:extrusionClr>
              <a:schemeClr val="bg1"/>
            </a:extrusionClr>
            <a:contourClr>
              <a:schemeClr val="bg1">
                <a:lumMod val="8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r>
              <a:rPr lang="ko-KR" altLang="en-US" sz="3200" smtClean="0">
                <a:solidFill>
                  <a:schemeClr val="tx1"/>
                </a:solidFill>
              </a:rPr>
              <a:t>이벤트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pc="-180" smtClean="0">
                <a:solidFill>
                  <a:schemeClr val="tx1"/>
                </a:solidFill>
              </a:rPr>
              <a:t>웹 페이지에서 발생한 이벤트를 제어하는 방법 제공</a:t>
            </a:r>
            <a:endParaRPr lang="en-US" altLang="ko-KR" sz="2800" spc="-18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pc="-18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r>
              <a:rPr lang="ko-KR" altLang="en-US" sz="2800" spc="-180" smtClean="0">
                <a:solidFill>
                  <a:schemeClr val="tx1"/>
                </a:solidFill>
              </a:rPr>
              <a:t>종류</a:t>
            </a:r>
            <a:endParaRPr lang="en-US" altLang="ko-KR" spc="-180" smtClean="0">
              <a:solidFill>
                <a:schemeClr val="tx1"/>
              </a:solidFill>
            </a:endParaRPr>
          </a:p>
          <a:p>
            <a:pPr marL="542925" lvl="2" indent="-276225" fontAlgn="base">
              <a:buClr>
                <a:srgbClr val="C00000"/>
              </a:buClr>
              <a:buSzPct val="55000"/>
              <a:buFont typeface="맑은 고딕" pitchFamily="50" charset="-127"/>
              <a:buChar char="■"/>
            </a:pPr>
            <a:endParaRPr lang="en-US" altLang="ko-KR" sz="1000" smtClean="0">
              <a:solidFill>
                <a:schemeClr val="tx1"/>
              </a:solidFill>
            </a:endParaRP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blur : </a:t>
            </a:r>
            <a:r>
              <a:rPr lang="ko-KR" altLang="en-US" sz="2400" smtClean="0">
                <a:solidFill>
                  <a:schemeClr val="tx1"/>
                </a:solidFill>
              </a:rPr>
              <a:t>폼 엘리먼트가 포커스를 잃으면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ready : </a:t>
            </a:r>
            <a:r>
              <a:rPr lang="ko-KR" altLang="en-US" sz="2400" smtClean="0">
                <a:solidFill>
                  <a:schemeClr val="tx1"/>
                </a:solidFill>
              </a:rPr>
              <a:t>페이지의 로드가 완료되면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load : </a:t>
            </a:r>
            <a:r>
              <a:rPr lang="ko-KR" altLang="en-US" sz="2400" smtClean="0">
                <a:solidFill>
                  <a:schemeClr val="tx1"/>
                </a:solidFill>
              </a:rPr>
              <a:t>페이지가 로드되면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resize : </a:t>
            </a:r>
            <a:r>
              <a:rPr lang="ko-KR" altLang="en-US" sz="2400" smtClean="0">
                <a:solidFill>
                  <a:schemeClr val="tx1"/>
                </a:solidFill>
              </a:rPr>
              <a:t>웹 브라우저의 창의 크기를 변경하면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scroll : </a:t>
            </a:r>
            <a:r>
              <a:rPr lang="ko-KR" altLang="en-US" sz="2400" smtClean="0">
                <a:solidFill>
                  <a:schemeClr val="tx1"/>
                </a:solidFill>
              </a:rPr>
              <a:t>웹 브라우저 창의 스크롤을 이동하면 발생</a:t>
            </a:r>
          </a:p>
          <a:p>
            <a:pPr marL="809625" lvl="3" indent="-266700" fontAlgn="base">
              <a:buClr>
                <a:schemeClr val="accent6"/>
              </a:buClr>
              <a:buSzPct val="45000"/>
              <a:buFont typeface="맑은 고딕" pitchFamily="50" charset="-127"/>
              <a:buChar char="■"/>
            </a:pPr>
            <a:r>
              <a:rPr lang="en-US" altLang="ko-KR" sz="2400" smtClean="0">
                <a:solidFill>
                  <a:schemeClr val="tx1"/>
                </a:solidFill>
              </a:rPr>
              <a:t>unload : </a:t>
            </a:r>
            <a:r>
              <a:rPr lang="ko-KR" altLang="en-US" sz="2400" smtClean="0">
                <a:solidFill>
                  <a:schemeClr val="tx1"/>
                </a:solidFill>
              </a:rPr>
              <a:t>페이지가 언로드되면 발생</a:t>
            </a:r>
          </a:p>
          <a:p>
            <a:pPr marL="266700" lvl="1" indent="-266700" fontAlgn="base">
              <a:buClr>
                <a:srgbClr val="00B0F0"/>
              </a:buClr>
              <a:buSzPct val="65000"/>
              <a:buFont typeface="Wingdings 2" pitchFamily="18" charset="2"/>
              <a:buChar char="¤"/>
            </a:pPr>
            <a:endParaRPr lang="ko-KR" altLang="en-US" sz="100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115" y="1268760"/>
            <a:ext cx="4285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0"/>
              </a:spcBef>
              <a:buNone/>
            </a:pPr>
            <a:r>
              <a:rPr lang="en-US" altLang="ko-KR" sz="3600" b="1" smtClean="0">
                <a:solidFill>
                  <a:srgbClr val="C00000"/>
                </a:solidFill>
              </a:rPr>
              <a:t>jQuery </a:t>
            </a:r>
            <a:r>
              <a:rPr lang="ko-KR" altLang="en-US" sz="3600" b="1" smtClean="0">
                <a:solidFill>
                  <a:srgbClr val="C00000"/>
                </a:solidFill>
              </a:rPr>
              <a:t>기본 사용법</a:t>
            </a:r>
            <a:endParaRPr lang="en-US" altLang="ko-KR" sz="3600" b="1" smtClean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65733"/>
            <a:ext cx="288000" cy="328390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1257"/>
            <a:ext cx="9144000" cy="1143000"/>
          </a:xfrm>
        </p:spPr>
        <p:txBody>
          <a:bodyPr>
            <a:normAutofit/>
          </a:bodyPr>
          <a:lstStyle/>
          <a:p>
            <a:pPr marL="514350" indent="-514350" fontAlgn="base"/>
            <a:r>
              <a:rPr lang="en-US" altLang="ko-KR" sz="3600" spc="-100" smtClean="0"/>
              <a:t>Ajax </a:t>
            </a:r>
            <a:r>
              <a:rPr lang="ko-KR" altLang="en-US" sz="3600" spc="-100" smtClean="0"/>
              <a:t>라이브러리를 사용한 웹 페이지 작성</a:t>
            </a:r>
            <a:endParaRPr lang="ko-KR" altLang="en-US" sz="3600" spc="-100" dirty="0" smtClean="0"/>
          </a:p>
        </p:txBody>
      </p:sp>
      <p:grpSp>
        <p:nvGrpSpPr>
          <p:cNvPr id="12" name="그룹 5"/>
          <p:cNvGrpSpPr/>
          <p:nvPr/>
        </p:nvGrpSpPr>
        <p:grpSpPr>
          <a:xfrm>
            <a:off x="83121" y="205026"/>
            <a:ext cx="720000" cy="847710"/>
            <a:chOff x="2843888" y="205026"/>
            <a:chExt cx="720000" cy="847710"/>
          </a:xfrm>
        </p:grpSpPr>
        <p:pic>
          <p:nvPicPr>
            <p:cNvPr id="13" name="그림 12" descr="동글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3888" y="205026"/>
              <a:ext cx="720000" cy="84771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06389" y="366956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>
                      <a:lumMod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0</a:t>
              </a:r>
              <a:r>
                <a:rPr lang="en-US" altLang="ko-KR" sz="2400" b="1" smtClean="0">
                  <a:solidFill>
                    <a:srgbClr val="07D8D3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2400" b="1">
                <a:solidFill>
                  <a:srgbClr val="07D8D3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728</Words>
  <Application>Microsoft Office PowerPoint</Application>
  <PresentationFormat>화면 슬라이드 쇼(4:3)</PresentationFormat>
  <Paragraphs>192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HY헤드라인M</vt:lpstr>
      <vt:lpstr>맑은 고딕</vt:lpstr>
      <vt:lpstr>Arial</vt:lpstr>
      <vt:lpstr>Calibri</vt:lpstr>
      <vt:lpstr>Wingdings 2</vt:lpstr>
      <vt:lpstr>Office 테마</vt:lpstr>
      <vt:lpstr>Ajax 라이브러리를 사용한 웹 페이지 작성</vt:lpstr>
      <vt:lpstr>Ajax 라이브러리를 사용한 웹 페이지 작성</vt:lpstr>
      <vt:lpstr>Ajax 라이브러리를 사용한 웹 페이지 작성</vt:lpstr>
      <vt:lpstr>Ajax 라이브러리를 사용한 웹 페이지 작성</vt:lpstr>
      <vt:lpstr>Ajax 라이브러리를 사용한 웹 페이지 작성</vt:lpstr>
      <vt:lpstr>Ajax 라이브러리를 사용한 웹 페이지 작성</vt:lpstr>
      <vt:lpstr>Ajax 라이브러리를 사용한 웹 페이지 작성</vt:lpstr>
      <vt:lpstr>Ajax 라이브러리를 사용한 웹 페이지 작성</vt:lpstr>
      <vt:lpstr>Ajax 라이브러리를 사용한 웹 페이지 작성</vt:lpstr>
      <vt:lpstr>Ajax 라이브러리를 사용한 웹 페이지 작성</vt:lpstr>
      <vt:lpstr>Ajax의 개요 및 구조</vt:lpstr>
      <vt:lpstr>Ajax 라이브러리를 사용한 웹 페이지 작성</vt:lpstr>
      <vt:lpstr>Ajax 라이브러리를 사용한 웹 페이지 작성</vt:lpstr>
      <vt:lpstr>Ajax 라이브러리를 사용한 웹 페이지 작성</vt:lpstr>
      <vt:lpstr>Ajax 라이브러리를 사용한 웹 페이지 작성</vt:lpstr>
      <vt:lpstr>Ajax 라이브러리를 사용한 웹 페이지 작성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2014-02-19T02:40:41Z</dcterms:created>
  <dcterms:modified xsi:type="dcterms:W3CDTF">2017-10-12T08:30:41Z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